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sldIdLst>
    <p:sldId id="268" r:id="rId2"/>
    <p:sldId id="270" r:id="rId3"/>
    <p:sldId id="271" r:id="rId4"/>
    <p:sldId id="273" r:id="rId5"/>
    <p:sldId id="272" r:id="rId6"/>
    <p:sldId id="281" r:id="rId7"/>
    <p:sldId id="265" r:id="rId8"/>
    <p:sldId id="277" r:id="rId9"/>
    <p:sldId id="269" r:id="rId10"/>
    <p:sldId id="256" r:id="rId11"/>
    <p:sldId id="274" r:id="rId12"/>
    <p:sldId id="275" r:id="rId13"/>
    <p:sldId id="267" r:id="rId14"/>
    <p:sldId id="276" r:id="rId15"/>
    <p:sldId id="262" r:id="rId16"/>
    <p:sldId id="259" r:id="rId17"/>
    <p:sldId id="260" r:id="rId18"/>
    <p:sldId id="282" r:id="rId19"/>
    <p:sldId id="283" r:id="rId20"/>
    <p:sldId id="284" r:id="rId21"/>
    <p:sldId id="264" r:id="rId22"/>
  </p:sldIdLst>
  <p:sldSz cx="12192000" cy="6858000"/>
  <p:notesSz cx="6858000" cy="9144000"/>
  <p:custDataLst>
    <p:tags r:id="rId2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1D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9" autoAdjust="0"/>
    <p:restoredTop sz="94660"/>
  </p:normalViewPr>
  <p:slideViewPr>
    <p:cSldViewPr snapToGrid="0">
      <p:cViewPr>
        <p:scale>
          <a:sx n="106" d="100"/>
          <a:sy n="106" d="100"/>
        </p:scale>
        <p:origin x="-576" y="-3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" Type="http://schemas.openxmlformats.org/officeDocument/2006/relationships/slide" Target="slides/slide1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tags" Target="tags/tag1.xml" /><Relationship Id="rId24" Type="http://schemas.openxmlformats.org/officeDocument/2006/relationships/presProps" Target="presProps.xml" /><Relationship Id="rId25" Type="http://schemas.openxmlformats.org/officeDocument/2006/relationships/viewProps" Target="viewProps.xml" /><Relationship Id="rId26" Type="http://schemas.openxmlformats.org/officeDocument/2006/relationships/theme" Target="theme/theme1.xml" /><Relationship Id="rId27" Type="http://schemas.openxmlformats.org/officeDocument/2006/relationships/tableStyles" Target="tableStyles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7179737-0E06-419F-A2B0-B5AACA1909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715E048-C8BC-43F6-BB04-C5271A1365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6220ED0-D4D8-4211-B6BB-0963FAC6A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94B68-E004-421F-91B1-0259A4E697DA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DF7D476-0340-4B49-B49C-B919D6804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FB245FD-0AEA-4A92-949B-B1127CD4F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9127-BD83-4BDA-8951-CA7CDFDCC5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556194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DBFD9A4-017F-45F1-86C3-EF2F00F4B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D4199D4-69BF-4B2E-99EA-5DF775D86F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B768484-45F2-423B-8C3D-CFE25E80D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94B68-E004-421F-91B1-0259A4E697DA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348971C-1DB4-4CB3-811C-62B4B06C0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F6146BF-2573-4571-83F5-91595FA36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9127-BD83-4BDA-8951-CA7CDFDCC5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827232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83761D55-45F9-43C4-8570-BB761E18D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94B68-E004-421F-91B1-0259A4E697DA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648704B3-9232-434C-94C5-1CBABC4C2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3150F4F-D3C3-4DAB-B0A4-AE13FD932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9127-BD83-4BDA-8951-CA7CDFDCC5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756072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DA44E9-2F99-4839-BA89-9A02C53CF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BFEAB96-1207-45AD-93F4-A2D9F1206B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145B589-B436-4FC3-B7B0-9BD9062868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94B68-E004-421F-91B1-0259A4E697DA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08E4A20-9B93-4A93-81BA-BCF4211276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31DBBDD-3CB9-443D-8E95-2B41F93874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39127-BD83-4BDA-8951-CA7CDFDCC5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828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4.jpeg" /><Relationship Id="rId3" Type="http://schemas.openxmlformats.org/officeDocument/2006/relationships/image" Target="../media/image25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.jpeg" /><Relationship Id="rId3" Type="http://schemas.openxmlformats.org/officeDocument/2006/relationships/image" Target="../media/image26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.jpeg" /><Relationship Id="rId3" Type="http://schemas.openxmlformats.org/officeDocument/2006/relationships/image" Target="../media/image27.jpeg" /><Relationship Id="rId4" Type="http://schemas.openxmlformats.org/officeDocument/2006/relationships/image" Target="../media/image28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2.jpeg" /><Relationship Id="rId3" Type="http://schemas.openxmlformats.org/officeDocument/2006/relationships/image" Target="../media/image29.jpeg" /><Relationship Id="rId4" Type="http://schemas.openxmlformats.org/officeDocument/2006/relationships/image" Target="../media/image30.jpeg" /><Relationship Id="rId5" Type="http://schemas.openxmlformats.org/officeDocument/2006/relationships/image" Target="../media/image31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.jpeg" /><Relationship Id="rId3" Type="http://schemas.openxmlformats.org/officeDocument/2006/relationships/image" Target="../media/image32.jpeg" /><Relationship Id="rId4" Type="http://schemas.openxmlformats.org/officeDocument/2006/relationships/image" Target="../media/image33.jpeg" /><Relationship Id="rId5" Type="http://schemas.openxmlformats.org/officeDocument/2006/relationships/image" Target="../media/image34.jpeg" /><Relationship Id="rId6" Type="http://schemas.openxmlformats.org/officeDocument/2006/relationships/image" Target="../media/image35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.jpeg" /><Relationship Id="rId3" Type="http://schemas.openxmlformats.org/officeDocument/2006/relationships/image" Target="../media/image36.jpeg" /><Relationship Id="rId4" Type="http://schemas.openxmlformats.org/officeDocument/2006/relationships/image" Target="../media/image37.jpeg" /><Relationship Id="rId5" Type="http://schemas.openxmlformats.org/officeDocument/2006/relationships/image" Target="../media/image38.jpeg" /><Relationship Id="rId6" Type="http://schemas.openxmlformats.org/officeDocument/2006/relationships/image" Target="../media/image39.jpeg" /><Relationship Id="rId7" Type="http://schemas.openxmlformats.org/officeDocument/2006/relationships/image" Target="../media/image40.jpeg" /><Relationship Id="rId8" Type="http://schemas.openxmlformats.org/officeDocument/2006/relationships/image" Target="../media/image41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.jpeg" /><Relationship Id="rId3" Type="http://schemas.openxmlformats.org/officeDocument/2006/relationships/image" Target="../media/image42.png" /><Relationship Id="rId4" Type="http://schemas.microsoft.com/office/2007/relationships/hdphoto" Target="../media/image43.wdp" /><Relationship Id="rId5" Type="http://schemas.openxmlformats.org/officeDocument/2006/relationships/image" Target="../media/image44.jpeg" /><Relationship Id="rId6" Type="http://schemas.openxmlformats.org/officeDocument/2006/relationships/image" Target="../media/image45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.jpeg" /><Relationship Id="rId3" Type="http://schemas.openxmlformats.org/officeDocument/2006/relationships/image" Target="../media/image46.jpeg" /><Relationship Id="rId4" Type="http://schemas.openxmlformats.org/officeDocument/2006/relationships/image" Target="../media/image47.jpeg" /><Relationship Id="rId5" Type="http://schemas.openxmlformats.org/officeDocument/2006/relationships/image" Target="../media/image48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8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8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.jpeg" /><Relationship Id="rId3" Type="http://schemas.openxmlformats.org/officeDocument/2006/relationships/image" Target="../media/image2.jpe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8.jpeg" /><Relationship Id="rId3" Type="http://schemas.openxmlformats.org/officeDocument/2006/relationships/image" Target="../media/image49.jpeg" /><Relationship Id="rId4" Type="http://schemas.openxmlformats.org/officeDocument/2006/relationships/image" Target="../media/image50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4.jpeg" /><Relationship Id="rId3" Type="http://schemas.openxmlformats.org/officeDocument/2006/relationships/image" Target="../media/image25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.jpeg" /><Relationship Id="rId3" Type="http://schemas.openxmlformats.org/officeDocument/2006/relationships/image" Target="../media/image3.jpeg" /><Relationship Id="rId4" Type="http://schemas.openxmlformats.org/officeDocument/2006/relationships/image" Target="../media/image4.jpeg" /><Relationship Id="rId5" Type="http://schemas.openxmlformats.org/officeDocument/2006/relationships/image" Target="../media/image5.jpeg" /><Relationship Id="rId6" Type="http://schemas.openxmlformats.org/officeDocument/2006/relationships/image" Target="../media/image6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.jpeg" /><Relationship Id="rId3" Type="http://schemas.openxmlformats.org/officeDocument/2006/relationships/image" Target="../media/image7.jpeg" /><Relationship Id="rId4" Type="http://schemas.openxmlformats.org/officeDocument/2006/relationships/image" Target="../media/image8.jpeg" /><Relationship Id="rId5" Type="http://schemas.openxmlformats.org/officeDocument/2006/relationships/image" Target="../media/image9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.jpeg" /><Relationship Id="rId3" Type="http://schemas.openxmlformats.org/officeDocument/2006/relationships/image" Target="../media/image10.jpeg" /><Relationship Id="rId4" Type="http://schemas.openxmlformats.org/officeDocument/2006/relationships/image" Target="../media/image11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2.jpeg" /><Relationship Id="rId3" Type="http://schemas.openxmlformats.org/officeDocument/2006/relationships/image" Target="../media/image13.jpeg" /><Relationship Id="rId4" Type="http://schemas.openxmlformats.org/officeDocument/2006/relationships/image" Target="../media/image14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2.jpeg" /><Relationship Id="rId3" Type="http://schemas.openxmlformats.org/officeDocument/2006/relationships/image" Target="../media/image15.png" /><Relationship Id="rId4" Type="http://schemas.microsoft.com/office/2007/relationships/hdphoto" Target="../media/image16.wdp" /><Relationship Id="rId5" Type="http://schemas.openxmlformats.org/officeDocument/2006/relationships/image" Target="../media/image17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8.jpeg" /><Relationship Id="rId3" Type="http://schemas.openxmlformats.org/officeDocument/2006/relationships/image" Target="../media/image19.jpeg" /><Relationship Id="rId4" Type="http://schemas.openxmlformats.org/officeDocument/2006/relationships/image" Target="../media/image20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.jpeg" /><Relationship Id="rId3" Type="http://schemas.openxmlformats.org/officeDocument/2006/relationships/image" Target="../media/image21.jpeg" /><Relationship Id="rId4" Type="http://schemas.openxmlformats.org/officeDocument/2006/relationships/image" Target="../media/image22.jpeg" /><Relationship Id="rId5" Type="http://schemas.openxmlformats.org/officeDocument/2006/relationships/image" Target="../media/image23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xmlns="" id="{3C3BB99D-1B03-4B58-B183-D6F86A24B7D2}"/>
              </a:ext>
            </a:extLst>
          </p:cNvPr>
          <p:cNvSpPr txBox="1"/>
          <p:nvPr/>
        </p:nvSpPr>
        <p:spPr>
          <a:xfrm>
            <a:off x="423006" y="1664043"/>
            <a:ext cx="10953447" cy="285852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600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cs typeface="Arial" panose="020b0604020202020204" pitchFamily="34" charset="0"/>
              </a:rPr>
              <a:t>МУЗЕЙ БОЕВОЙ СЛАВЫ</a:t>
            </a:r>
            <a:endParaRPr lang="ru-RU" sz="6000" smtClean="0">
              <a:solidFill>
                <a:schemeClr val="tx2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320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«Школа №171» Советского района г.Казани </a:t>
            </a: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3200" b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3200" b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buNone/>
            </a:pPr>
            <a:endParaRPr lang="ru-RU" sz="3200" b="1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320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4800" b="1">
              <a:solidFill>
                <a:schemeClr val="tx2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607884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xmlns="" id="{A8CCCB6D-5162-4AAE-A5E3-3AC55410DBC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0BCD8C04-CC7B-40EF-82EB-E9821F79BB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70" y="2458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0A546D5-4B37-40BC-9354-655533FB830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l="16121" r="22269"/>
          <a:stretch>
            <a:fillRect/>
          </a:stretch>
        </p:blipFill>
        <p:spPr>
          <a:xfrm>
            <a:off x="-340" y="10"/>
            <a:ext cx="8450317" cy="685799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67A165E-B197-42DE-ADFA-E34F566465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617" r="2" b="2"/>
          <a:stretch>
            <a:fillRect/>
          </a:stretch>
        </p:blipFill>
        <p:spPr>
          <a:xfrm>
            <a:off x="6304085" y="0"/>
            <a:ext cx="5884697" cy="6858000"/>
          </a:xfrm>
          <a:custGeom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F974C4D-6605-4623-A015-356737E7E2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21" y="1897493"/>
            <a:ext cx="11641356" cy="3791130"/>
          </a:xfrm>
        </p:spPr>
        <p:txBody>
          <a:bodyPr>
            <a:normAutofit/>
          </a:bodyPr>
          <a:lstStyle/>
          <a:p>
            <a:pPr algn="l"/>
            <a:r>
              <a:rPr lang="ru-RU" sz="6600" b="1" smtClean="0">
                <a:solidFill>
                  <a:srgbClr val="FFFFFF"/>
                </a:solidFill>
                <a:latin typeface="Gabriola" panose="04040605051002020d02" pitchFamily="82" charset="0"/>
              </a:rPr>
              <a:t>Герои никогда не умирают,</a:t>
            </a:r>
            <a:br>
              <a:rPr lang="ru-RU" sz="6600" b="1" smtClean="0">
                <a:solidFill>
                  <a:srgbClr val="FFFFFF"/>
                </a:solidFill>
                <a:latin typeface="Gabriola" panose="04040605051002020d02" pitchFamily="82" charset="0"/>
              </a:rPr>
            </a:br>
            <a:r>
              <a:rPr lang="ru-RU" sz="6600" b="1" smtClean="0">
                <a:solidFill>
                  <a:srgbClr val="FFFFFF"/>
                </a:solidFill>
                <a:latin typeface="Gabriola" panose="04040605051002020d02" pitchFamily="82" charset="0"/>
              </a:rPr>
              <a:t>          Герои в нашей памяти</a:t>
            </a:r>
            <a:r>
              <a:rPr lang="ru-RU" sz="6600" b="1">
                <a:solidFill>
                  <a:srgbClr val="FFFFFF"/>
                </a:solidFill>
                <a:latin typeface="Gabriola" panose="04040605051002020d02" pitchFamily="82" charset="0"/>
              </a:rPr>
              <a:t> </a:t>
            </a:r>
            <a:r>
              <a:rPr lang="ru-RU" sz="6600" b="1" smtClean="0">
                <a:solidFill>
                  <a:srgbClr val="FFFFFF"/>
                </a:solidFill>
                <a:latin typeface="Gabriola" panose="04040605051002020d02" pitchFamily="82" charset="0"/>
              </a:rPr>
              <a:t>живут!</a:t>
            </a:r>
            <a:endParaRPr lang="ru-RU" sz="6600" b="1">
              <a:solidFill>
                <a:srgbClr val="FFFFFF"/>
              </a:solidFill>
              <a:latin typeface="Gabriola" panose="04040605051002020d02" pitchFamily="82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C3BB99D-1B03-4B58-B183-D6F86A24B7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29265" y="767602"/>
            <a:ext cx="8403819" cy="202872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-RU" sz="4000" smtClean="0">
                <a:solidFill>
                  <a:srgbClr val="FFFFFF"/>
                </a:solidFill>
                <a:latin typeface="Gabriola" panose="04040605051002020d02" pitchFamily="82" charset="0"/>
                <a:cs typeface="Times New Roman" pitchFamily="18" charset="0"/>
              </a:rPr>
              <a:t>Торжественное мероприятие, посвященное открытию мемориальной доски 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-RU" sz="4000" err="1" smtClean="0">
                <a:solidFill>
                  <a:srgbClr val="FFFFFF"/>
                </a:solidFill>
                <a:latin typeface="Gabriola" panose="04040605051002020d02" pitchFamily="82" charset="0"/>
                <a:cs typeface="Times New Roman" pitchFamily="18" charset="0"/>
              </a:rPr>
              <a:t>Хамзину Аделю Искандеровичу</a:t>
            </a:r>
            <a:endParaRPr lang="ru-RU" sz="4000">
              <a:solidFill>
                <a:srgbClr val="FFFFFF"/>
              </a:solidFill>
              <a:latin typeface="Gabriola" panose="04040605051002020d02" pitchFamily="82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004979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xmlns="" id="{3C3BB99D-1B03-4B58-B183-D6F86A24B7D2}"/>
              </a:ext>
            </a:extLst>
          </p:cNvPr>
          <p:cNvSpPr txBox="1"/>
          <p:nvPr/>
        </p:nvSpPr>
        <p:spPr>
          <a:xfrm>
            <a:off x="0" y="0"/>
            <a:ext cx="11994292" cy="187452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320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cs typeface="Arial" panose="020b0604020202020204" pitchFamily="34" charset="0"/>
              </a:rPr>
              <a:t>Открытие мемориальной доски памяти Аделя Хамзина </a:t>
            </a:r>
            <a:r>
              <a:rPr lang="ru-RU" sz="3200" b="1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погибшего при исполнении 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3200" b="1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воинского долга в СВО 28.02.2024</a:t>
            </a:r>
            <a:endParaRPr lang="ru-RU" sz="3200" smtClean="0">
              <a:solidFill>
                <a:schemeClr val="tx2">
                  <a:lumMod val="50000"/>
                </a:schemeClr>
              </a:solidFill>
              <a:latin typeface="Arial Black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smtClean="0">
              <a:solidFill>
                <a:schemeClr val="tx2">
                  <a:lumMod val="50000"/>
                </a:schemeClr>
              </a:solidFill>
              <a:latin typeface="Arial Black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b="1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3200" b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b="1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buNone/>
            </a:pPr>
            <a:endParaRPr lang="ru-RU" sz="3200" b="1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320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4800" b="1">
              <a:solidFill>
                <a:schemeClr val="tx2">
                  <a:lumMod val="50000"/>
                </a:schemeClr>
              </a:solidFill>
              <a:latin typeface="Arial Black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D:\Desktop\музей реестр\СВО\открытие мемориальной доски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661160" y="1658952"/>
            <a:ext cx="9324830" cy="4909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48607884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xmlns="" id="{3C3BB99D-1B03-4B58-B183-D6F86A24B7D2}"/>
              </a:ext>
            </a:extLst>
          </p:cNvPr>
          <p:cNvSpPr txBox="1"/>
          <p:nvPr/>
        </p:nvSpPr>
        <p:spPr>
          <a:xfrm>
            <a:off x="0" y="0"/>
            <a:ext cx="11994292" cy="187452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320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cs typeface="Arial" panose="020b0604020202020204" pitchFamily="34" charset="0"/>
              </a:rPr>
              <a:t>Открытие мемориальной доски памяти Аделя Хамзина </a:t>
            </a:r>
            <a:r>
              <a:rPr lang="ru-RU" sz="3200" b="1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погибшего при исполнении 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3200" b="1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воинского долга в СВО</a:t>
            </a:r>
            <a:endParaRPr lang="ru-RU" sz="3200" smtClean="0">
              <a:solidFill>
                <a:schemeClr val="tx2">
                  <a:lumMod val="50000"/>
                </a:schemeClr>
              </a:solidFill>
              <a:latin typeface="Arial Black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smtClean="0">
              <a:solidFill>
                <a:schemeClr val="tx2">
                  <a:lumMod val="50000"/>
                </a:schemeClr>
              </a:solidFill>
              <a:latin typeface="Arial Black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b="1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3200" b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b="1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buNone/>
            </a:pPr>
            <a:endParaRPr lang="ru-RU" sz="3200" b="1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320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4800" b="1">
              <a:solidFill>
                <a:schemeClr val="tx2">
                  <a:lumMod val="50000"/>
                </a:schemeClr>
              </a:solidFill>
              <a:latin typeface="Arial Black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D:\Desktop\музей реестр\СВО\IMG-20240228-WA0064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13360" y="1661160"/>
            <a:ext cx="7582007" cy="3500755"/>
          </a:xfrm>
          <a:prstGeom prst="rect">
            <a:avLst/>
          </a:prstGeom>
          <a:noFill/>
        </p:spPr>
      </p:pic>
      <p:pic>
        <p:nvPicPr>
          <p:cNvPr id="9219" name="Picture 3" descr="D:\Desktop\музей реестр\СВО\мемориальная доска ..jpg"/>
          <p:cNvPicPr>
            <a:picLocks noChangeAspect="1" noChangeArrowheads="1"/>
          </p:cNvPicPr>
          <p:nvPr/>
        </p:nvPicPr>
        <p:blipFill>
          <a:blip r:embed="rId4"/>
          <a:srcRect t="7205" r="10153"/>
          <a:stretch>
            <a:fillRect/>
          </a:stretch>
        </p:blipFill>
        <p:spPr bwMode="auto">
          <a:xfrm>
            <a:off x="7947660" y="1600200"/>
            <a:ext cx="4046220" cy="4907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48607884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003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074" name="Picture 2" descr="D:\Desktop\музей реестр\СВО\вручение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36375" y="1101024"/>
            <a:ext cx="4944130" cy="5392764"/>
          </a:xfrm>
          <a:prstGeom prst="rect">
            <a:avLst/>
          </a:prstGeom>
          <a:noFill/>
        </p:spPr>
      </p:pic>
      <p:pic>
        <p:nvPicPr>
          <p:cNvPr id="3075" name="Picture 3" descr="D:\Desktop\музей реестр\СВО\IMG-20220212-WA0092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682827" y="701040"/>
            <a:ext cx="6509173" cy="3661410"/>
          </a:xfrm>
          <a:prstGeom prst="rect">
            <a:avLst/>
          </a:prstGeom>
          <a:noFill/>
        </p:spPr>
      </p:pic>
      <p:pic>
        <p:nvPicPr>
          <p:cNvPr id="8" name="Picture 2" descr="D:\Desktop\музей реестр\СВО\сертификат о присвоении имени отряду юнармии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 rot="16200000">
            <a:off x="7190486" y="2694686"/>
            <a:ext cx="3208462" cy="51181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15302987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xmlns="" id="{3C3BB99D-1B03-4B58-B183-D6F86A24B7D2}"/>
              </a:ext>
            </a:extLst>
          </p:cNvPr>
          <p:cNvSpPr txBox="1"/>
          <p:nvPr/>
        </p:nvSpPr>
        <p:spPr>
          <a:xfrm>
            <a:off x="0" y="518160"/>
            <a:ext cx="11994292" cy="13563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smtClean="0">
              <a:solidFill>
                <a:schemeClr val="tx2">
                  <a:lumMod val="50000"/>
                </a:schemeClr>
              </a:solidFill>
              <a:latin typeface="Arial Black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smtClean="0">
              <a:solidFill>
                <a:schemeClr val="tx2">
                  <a:lumMod val="50000"/>
                </a:schemeClr>
              </a:solidFill>
              <a:latin typeface="Arial Black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smtClean="0">
              <a:solidFill>
                <a:schemeClr val="tx2">
                  <a:lumMod val="50000"/>
                </a:schemeClr>
              </a:solidFill>
              <a:latin typeface="Arial Black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smtClean="0">
              <a:solidFill>
                <a:schemeClr val="tx2">
                  <a:lumMod val="50000"/>
                </a:schemeClr>
              </a:solidFill>
              <a:latin typeface="Arial Black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b="1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3200" b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b="1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buNone/>
            </a:pPr>
            <a:endParaRPr lang="ru-RU" sz="3200" b="1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320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4800" b="1">
              <a:solidFill>
                <a:schemeClr val="tx2">
                  <a:lumMod val="50000"/>
                </a:schemeClr>
              </a:solidFill>
              <a:latin typeface="Arial Black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33600" y="335281"/>
            <a:ext cx="8336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cs typeface="Arial" panose="020b0604020202020204" pitchFamily="34" charset="0"/>
              </a:rPr>
              <a:t>Школьные годы</a:t>
            </a:r>
          </a:p>
          <a:p>
            <a:pPr algn="ctr"/>
            <a:r>
              <a:rPr lang="ru-RU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cs typeface="Arial" panose="020b0604020202020204" pitchFamily="34" charset="0"/>
              </a:rPr>
              <a:t> Аделя Хамзина в МБОУ «Школа №171»</a:t>
            </a:r>
          </a:p>
        </p:txBody>
      </p:sp>
      <p:pic>
        <p:nvPicPr>
          <p:cNvPr id="6" name="Picture 4" descr="C:\Users\СОШ №171\Desktop\Адель фото\168067152887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1242335" y="207870"/>
            <a:ext cx="3190796" cy="47773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СОШ №171\Desktop\Адель фото\2.Марин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3" t="975" b="6809"/>
          <a:stretch>
            <a:fillRect/>
          </a:stretch>
        </p:blipFill>
        <p:spPr bwMode="auto">
          <a:xfrm rot="16200000">
            <a:off x="1279501" y="2663344"/>
            <a:ext cx="3380766" cy="50085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СОШ №171\Desktop\Адель фото\168067152883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00000">
            <a:off x="7445072" y="-59242"/>
            <a:ext cx="3057199" cy="50919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СОШ №171\Desktop\Адель фото\3.энач.школа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0" t="2513" r="3703" b="2523"/>
          <a:stretch>
            <a:fillRect/>
          </a:stretch>
        </p:blipFill>
        <p:spPr bwMode="auto">
          <a:xfrm rot="16200000">
            <a:off x="7437832" y="2758254"/>
            <a:ext cx="3116502" cy="50829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8607884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 l="-378" t="19457" r="378" b="-768"/>
          <a:stretch>
            <a:fillRect/>
          </a:stretch>
        </p:blipFill>
        <p:spPr>
          <a:xfrm>
            <a:off x="259410" y="292608"/>
            <a:ext cx="4842942" cy="29041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5151" y="3592594"/>
            <a:ext cx="4367856" cy="29041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rcRect t="20951"/>
          <a:stretch>
            <a:fillRect/>
          </a:stretch>
        </p:blipFill>
        <p:spPr>
          <a:xfrm>
            <a:off x="3536608" y="3593050"/>
            <a:ext cx="3131487" cy="29037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434" y="327048"/>
            <a:ext cx="2177779" cy="29037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rcRect b="42101"/>
          <a:stretch>
            <a:fillRect/>
          </a:stretch>
        </p:blipFill>
        <p:spPr>
          <a:xfrm>
            <a:off x="9232439" y="327048"/>
            <a:ext cx="2287749" cy="2869719"/>
          </a:xfrm>
          <a:prstGeom prst="rect">
            <a:avLst/>
          </a:prstGeom>
        </p:spPr>
      </p:pic>
      <p:pic>
        <p:nvPicPr>
          <p:cNvPr id="8" name="Picture 2" descr="C:\Users\СОШ №171\Desktop\Адель фото\1680671528913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9821" y="3593050"/>
            <a:ext cx="2221060" cy="2903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868513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8889" l="11328" r="88828">
                        <a14:foregroundMark x1="21484" y1="35139" x2="21484" y2="35139"/>
                        <a14:foregroundMark x1="23906" y1="29028" x2="23906" y2="29028"/>
                        <a14:foregroundMark x1="22891" y1="26944" x2="19609" y2="27778"/>
                        <a14:foregroundMark x1="42578" y1="82361" x2="42578" y2="82361"/>
                        <a14:foregroundMark x1="48828" y1="81111" x2="48828" y2="93611"/>
                        <a14:foregroundMark x1="41797" y1="80000" x2="41797" y2="92222"/>
                        <a14:foregroundMark x1="59844" y1="62222" x2="61250" y2="78889"/>
                        <a14:foregroundMark x1="54063" y1="88889" x2="54219" y2="95417"/>
                        <a14:foregroundMark x1="72188" y1="74306" x2="71875" y2="90000"/>
                        <a14:foregroundMark x1="78281" y1="88889" x2="78359" y2="98194"/>
                        <a14:foregroundMark x1="71172" y1="91250" x2="70938" y2="96389"/>
                        <a14:foregroundMark x1="67109" y1="84722" x2="67109" y2="92917"/>
                        <a14:foregroundMark x1="63672" y1="85833" x2="63672" y2="94722"/>
                        <a14:foregroundMark x1="62422" y1="27639" x2="62422" y2="27639"/>
                        <a14:foregroundMark x1="63438" y1="25000" x2="63438" y2="25000"/>
                        <a14:foregroundMark x1="65625" y1="25278" x2="65625" y2="25278"/>
                        <a14:foregroundMark x1="49766" y1="27361" x2="49766" y2="27361"/>
                        <a14:foregroundMark x1="49844" y1="26250" x2="49766" y2="24306"/>
                        <a14:foregroundMark x1="49063" y1="27778" x2="49063" y2="27778"/>
                        <a14:foregroundMark x1="51797" y1="26806" x2="52969" y2="29028"/>
                        <a14:foregroundMark x1="44453" y1="29722" x2="44453" y2="29722"/>
                        <a14:backgroundMark x1="41172" y1="16250" x2="47344" y2="19167"/>
                        <a14:backgroundMark x1="47188" y1="26111" x2="49453" y2="23750"/>
                        <a14:backgroundMark x1="43047" y1="27083" x2="46172" y2="2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55" r="12546"/>
          <a:stretch>
            <a:fillRect/>
          </a:stretch>
        </p:blipFill>
        <p:spPr>
          <a:xfrm>
            <a:off x="0" y="1119843"/>
            <a:ext cx="7854898" cy="57381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3102" y="189243"/>
            <a:ext cx="2971870" cy="39624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037" y="2907792"/>
            <a:ext cx="2900934" cy="3867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xmlns="" id="{3C3BB99D-1B03-4B58-B183-D6F86A24B7D2}"/>
              </a:ext>
            </a:extLst>
          </p:cNvPr>
          <p:cNvSpPr txBox="1"/>
          <p:nvPr/>
        </p:nvSpPr>
        <p:spPr>
          <a:xfrm>
            <a:off x="423007" y="692922"/>
            <a:ext cx="6750336" cy="118159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320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Любовь к </a:t>
            </a:r>
            <a:r>
              <a:rPr lang="ru-RU" sz="320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родине 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320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начинается </a:t>
            </a:r>
            <a:r>
              <a:rPr lang="ru-RU" sz="320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320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семьи… </a:t>
            </a:r>
            <a:endParaRPr lang="ru-RU" sz="4800" b="1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607884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5142" y="1292040"/>
            <a:ext cx="2972591" cy="52846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894" y="1292040"/>
            <a:ext cx="3017028" cy="53636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3537" y="477213"/>
            <a:ext cx="3132991" cy="556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931074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-38977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60261" y="2024844"/>
            <a:ext cx="107531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smtClean="0"/>
              <a:t> </a:t>
            </a:r>
            <a:endParaRPr lang="ru-RU" smtClean="0"/>
          </a:p>
          <a:p>
            <a:r>
              <a:rPr lang="ru-RU" i="1"/>
              <a:t> </a:t>
            </a:r>
            <a:endParaRPr lang="ru-RU"/>
          </a:p>
          <a:p>
            <a:pPr algn="just"/>
            <a:r>
              <a:rPr lang="ru-RU" b="1"/>
              <a:t>     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60262" y="188640"/>
            <a:ext cx="1051233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     По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словам жены Юлии, когда объявили мобилизацию, Адель сразу же сказал, что скрываться не будет, если придёт повестка, то  пойдет служить. Ему одному из первых  пришла </a:t>
            </a:r>
          </a:p>
          <a:p>
            <a:pPr algn="just"/>
            <a:r>
              <a:rPr lang="ru-RU" sz="2000" b="1">
                <a:latin typeface="Times New Roman" pitchFamily="18" charset="0"/>
                <a:cs typeface="Times New Roman" pitchFamily="18" charset="0"/>
              </a:rPr>
              <a:t>повестка в первую линию. Он сразу же поехал в военкомат, потом две недели находился на обучении в Казан ЭКСПО, они ездили на полигон. 22 октября их увезли в ЛНР на границу, и 5 ноября его отправили в зону СВО город Сватово.</a:t>
            </a:r>
          </a:p>
          <a:p>
            <a:pPr algn="just"/>
            <a:r>
              <a:rPr lang="ru-RU" sz="2000" b="1">
                <a:latin typeface="Times New Roman" pitchFamily="18" charset="0"/>
                <a:cs typeface="Times New Roman" pitchFamily="18" charset="0"/>
              </a:rPr>
              <a:t>       Близкий друг Аделя вспоминает: «Адель, как пришла повестка в октябре, сразу же сказал, что поедет защищать Родину». Он сдержал свое слово. </a:t>
            </a:r>
          </a:p>
          <a:p>
            <a:pPr algn="just"/>
            <a:r>
              <a:rPr lang="ru-RU" sz="2000" b="1">
                <a:latin typeface="Times New Roman" pitchFamily="18" charset="0"/>
                <a:cs typeface="Times New Roman" pitchFamily="18" charset="0"/>
              </a:rPr>
              <a:t>Так, в октябре он попал в зону специальной военной операции. </a:t>
            </a:r>
          </a:p>
          <a:p>
            <a:pPr algn="just"/>
            <a:r>
              <a:rPr lang="ru-RU" sz="2000" b="1">
                <a:latin typeface="Times New Roman" pitchFamily="18" charset="0"/>
                <a:cs typeface="Times New Roman" pitchFamily="18" charset="0"/>
              </a:rPr>
              <a:t>       Адель Хамзин был командиром комендантского батальона. В тот трагический день пятеро бойцов отделения находились в ЛНР в блиндаже, определяли тактические действия, тогда и прилетел снаряд 152 гаубицы. </a:t>
            </a:r>
          </a:p>
          <a:p>
            <a:pPr algn="r"/>
            <a:r>
              <a:rPr lang="ru-RU" sz="2000" b="1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Адель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погиб в последний день зимы 28 февраля в ЛНР, в  городе Сватово. Ему было 29 лет. Хамзин Адель  Искандерович  посмертно награждён орденом Мужества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r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Адель-наша гордость!</a:t>
            </a:r>
            <a:endParaRPr lang="ru-RU" sz="2000" b="1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>
                <a:latin typeface="Times New Roman" pitchFamily="18" charset="0"/>
                <a:cs typeface="Times New Roman" pitchFamily="18" charset="0"/>
              </a:rPr>
              <a:t>        </a:t>
            </a:r>
          </a:p>
        </p:txBody>
      </p:sp>
    </p:spTree>
    <p:extLst>
      <p:ext uri="{BB962C8B-B14F-4D97-AF65-F5344CB8AC3E}">
        <p14:creationId xmlns:p14="http://schemas.microsoft.com/office/powerpoint/2010/main" val="3729863094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-38977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60261" y="2024844"/>
            <a:ext cx="107531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smtClean="0"/>
              <a:t> </a:t>
            </a:r>
            <a:endParaRPr lang="ru-RU" smtClean="0"/>
          </a:p>
          <a:p>
            <a:r>
              <a:rPr lang="ru-RU" i="1"/>
              <a:t> </a:t>
            </a:r>
            <a:endParaRPr lang="ru-RU"/>
          </a:p>
          <a:p>
            <a:pPr algn="just"/>
            <a:r>
              <a:rPr lang="ru-RU" b="1"/>
              <a:t>     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60262" y="188640"/>
            <a:ext cx="105123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51888" y="488723"/>
            <a:ext cx="972908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Хамзин Адель Искандерович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родился 16 мая 1993 года в Казани.</a:t>
            </a:r>
          </a:p>
          <a:p>
            <a:pPr algn="just"/>
            <a:r>
              <a:rPr lang="ru-RU" sz="2000" b="1">
                <a:latin typeface="Times New Roman" pitchFamily="18" charset="0"/>
                <a:cs typeface="Times New Roman" pitchFamily="18" charset="0"/>
              </a:rPr>
              <a:t>      Со 2 по 8 класс учился в  средней  школе №171 Советского района г.Казани, в 9 классе перешёл в 174 школу. </a:t>
            </a:r>
          </a:p>
          <a:p>
            <a:pPr algn="just"/>
            <a:r>
              <a:rPr lang="ru-RU" sz="2000" b="1">
                <a:latin typeface="Times New Roman" pitchFamily="18" charset="0"/>
                <a:cs typeface="Times New Roman" pitchFamily="18" charset="0"/>
              </a:rPr>
              <a:t>      Окончив в школу, поступил в техникум связи, а по его окончании поступил в ряды солдат космических войск России. </a:t>
            </a:r>
          </a:p>
          <a:p>
            <a:pPr algn="just"/>
            <a:r>
              <a:rPr lang="ru-RU" sz="2000" b="1">
                <a:latin typeface="Times New Roman" pitchFamily="18" charset="0"/>
                <a:cs typeface="Times New Roman" pitchFamily="18" charset="0"/>
              </a:rPr>
              <a:t>       По воспоминаниям учителей Адель был очень спокойным, общительным учеником. 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   А, по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словам родных и друзей, -  жизнерадостным, весёлым человеком. Он всегда готов был прийти на помощь в трудную минуту, поддержать словом.</a:t>
            </a:r>
          </a:p>
          <a:p>
            <a:pPr algn="just"/>
            <a:r>
              <a:rPr lang="ru-RU" sz="2000" b="1">
                <a:latin typeface="Times New Roman" pitchFamily="18" charset="0"/>
                <a:cs typeface="Times New Roman" pitchFamily="18" charset="0"/>
              </a:rPr>
              <a:t>       Адель построил дружную семью с супругой Юлией. Сейчас у них подрастает 4-х летняя дочь Амина. </a:t>
            </a:r>
          </a:p>
          <a:p>
            <a:pPr algn="just"/>
            <a:r>
              <a:rPr lang="ru-RU" sz="2000" b="1">
                <a:latin typeface="Times New Roman" pitchFamily="18" charset="0"/>
                <a:cs typeface="Times New Roman" pitchFamily="18" charset="0"/>
              </a:rPr>
              <a:t>       Работая инструктором - спасателем в аквапарке Ривьера, Адель принял участие в спортивных играх и стал победителем, где заслуженно получил кубок и медаль.</a:t>
            </a:r>
            <a:endParaRPr lang="ru-RU" sz="2000"/>
          </a:p>
        </p:txBody>
      </p:sp>
    </p:spTree>
    <p:extLst>
      <p:ext uri="{BB962C8B-B14F-4D97-AF65-F5344CB8AC3E}">
        <p14:creationId xmlns:p14="http://schemas.microsoft.com/office/powerpoint/2010/main" val="3701884135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xmlns="" id="{3C3BB99D-1B03-4B58-B183-D6F86A24B7D2}"/>
              </a:ext>
            </a:extLst>
          </p:cNvPr>
          <p:cNvSpPr txBox="1"/>
          <p:nvPr/>
        </p:nvSpPr>
        <p:spPr>
          <a:xfrm>
            <a:off x="423006" y="692922"/>
            <a:ext cx="10953447" cy="118159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320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cs typeface="Arial" panose="020b0604020202020204" pitchFamily="34" charset="0"/>
              </a:rPr>
              <a:t>В МУЗЕЙ БОЕВОЙ СЛАВЫ входит: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smtClean="0">
              <a:solidFill>
                <a:schemeClr val="tx2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3200" b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-Музейный уголок, посвящённый памяти 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3200" b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Великой  Отечественной войне.</a:t>
            </a:r>
            <a:endParaRPr lang="ru-RU" sz="3200" b="1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3200" b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-Музейный уголок, посвящённый погибшим участникам СВО при исполнении воинского долга открыт </a:t>
            </a:r>
            <a:endParaRPr lang="ru-RU" sz="3200" b="1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3200" b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6.04.2023 года.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3200" b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Открытие мемориальной доски 28.02.2024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3200" b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Открытие музейной комнаты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3200" b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«Музей боевой славы» 29.02.2025</a:t>
            </a:r>
            <a:endParaRPr lang="ru-RU" sz="3200" b="1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b="1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buNone/>
            </a:pPr>
            <a:endParaRPr lang="ru-RU" sz="3200" b="1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320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4800" b="1">
              <a:solidFill>
                <a:schemeClr val="tx2">
                  <a:lumMod val="50000"/>
                </a:schemeClr>
              </a:solidFill>
              <a:latin typeface="Arial Black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D:\Desktop\музей реестр\СВО\уголок СВО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9421906" y="4667655"/>
            <a:ext cx="2704305" cy="20214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48607884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3408"/>
            <a:ext cx="12192000" cy="71014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103445" y="2186862"/>
            <a:ext cx="5843950" cy="292387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Герои </a:t>
            </a:r>
            <a:r>
              <a:rPr lang="ru-RU" sz="2000" b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родины — </a:t>
            </a:r>
            <a:endParaRPr lang="ru-RU" sz="2000" b="1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много в этом смысла</a:t>
            </a:r>
            <a:r>
              <a:rPr lang="ru-RU" sz="2000" b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br>
              <a:rPr lang="ru-RU" sz="2000" b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честь, и храбрость в этих двух словах.</a:t>
            </a:r>
            <a:br>
              <a:rPr lang="ru-RU" sz="2000" b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Героями нельзя стать слишком быстро,</a:t>
            </a:r>
            <a:br>
              <a:rPr lang="ru-RU" sz="2000" b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Герой лишь тот, кому неведом страх</a:t>
            </a:r>
            <a:r>
              <a:rPr lang="ru-RU" sz="20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b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Всем тем, кто храбро воевал с врагами,</a:t>
            </a:r>
            <a:br>
              <a:rPr lang="ru-RU" sz="2000" b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 мужествен, решителен и смел,</a:t>
            </a:r>
            <a:br>
              <a:rPr lang="ru-RU" sz="2000" b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 свершил немало важных дел,</a:t>
            </a:r>
            <a:br>
              <a:rPr lang="ru-RU" sz="2000" b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Присвоить можно звание гер</a:t>
            </a:r>
            <a:r>
              <a:rPr lang="ru-RU" sz="2400" b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оя</a:t>
            </a:r>
            <a:r>
              <a:rPr lang="ru-RU" sz="24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pic>
        <p:nvPicPr>
          <p:cNvPr id="7171" name="Picture 3" descr="C:\Users\СОШ №171\Desktop\Адель фото\IMG-20230330-WA00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02" t="16249" r="18280"/>
          <a:stretch>
            <a:fillRect/>
          </a:stretch>
        </p:blipFill>
        <p:spPr bwMode="auto">
          <a:xfrm>
            <a:off x="7315200" y="1387579"/>
            <a:ext cx="3693460" cy="49235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СОШ №171\Desktop\Адель фото\IMG-20230330-WA008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2" t="22826" r="37374" b="20953"/>
          <a:stretch>
            <a:fillRect/>
          </a:stretch>
        </p:blipFill>
        <p:spPr bwMode="auto">
          <a:xfrm>
            <a:off x="2255574" y="288969"/>
            <a:ext cx="3088660" cy="18902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Прямоугольник 1"/>
          <p:cNvSpPr/>
          <p:nvPr/>
        </p:nvSpPr>
        <p:spPr>
          <a:xfrm>
            <a:off x="5839974" y="188640"/>
            <a:ext cx="60274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Хамзин Адель  Искандерович  посмертно награждён орденом Мужества.</a:t>
            </a:r>
          </a:p>
        </p:txBody>
      </p:sp>
    </p:spTree>
    <p:extLst>
      <p:ext uri="{BB962C8B-B14F-4D97-AF65-F5344CB8AC3E}">
        <p14:creationId xmlns:p14="http://schemas.microsoft.com/office/powerpoint/2010/main" val="2321556069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xmlns="" id="{A8CCCB6D-5162-4AAE-A5E3-3AC55410DBC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0BCD8C04-CC7B-40EF-82EB-E9821F79BB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70" y="2458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0A546D5-4B37-40BC-9354-655533FB830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l="16121" r="22269"/>
          <a:stretch>
            <a:fillRect/>
          </a:stretch>
        </p:blipFill>
        <p:spPr>
          <a:xfrm>
            <a:off x="-340" y="10"/>
            <a:ext cx="8450317" cy="685799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67A165E-B197-42DE-ADFA-E34F566465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617" r="2" b="2"/>
          <a:stretch>
            <a:fillRect/>
          </a:stretch>
        </p:blipFill>
        <p:spPr>
          <a:xfrm>
            <a:off x="6304085" y="0"/>
            <a:ext cx="5884697" cy="6858000"/>
          </a:xfrm>
          <a:custGeom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F974C4D-6605-4623-A015-356737E7E2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21" y="1897493"/>
            <a:ext cx="11641356" cy="3791130"/>
          </a:xfrm>
        </p:spPr>
        <p:txBody>
          <a:bodyPr>
            <a:normAutofit/>
          </a:bodyPr>
          <a:lstStyle/>
          <a:p>
            <a:pPr algn="l"/>
            <a:r>
              <a:rPr lang="ru-RU" sz="6600" b="1" smtClean="0">
                <a:solidFill>
                  <a:srgbClr val="FFFFFF"/>
                </a:solidFill>
                <a:latin typeface="Gabriola" panose="04040605051002020d02" pitchFamily="82" charset="0"/>
              </a:rPr>
              <a:t>Герои никогда не умирают,</a:t>
            </a:r>
            <a:br>
              <a:rPr lang="ru-RU" sz="6600" b="1" smtClean="0">
                <a:solidFill>
                  <a:srgbClr val="FFFFFF"/>
                </a:solidFill>
                <a:latin typeface="Gabriola" panose="04040605051002020d02" pitchFamily="82" charset="0"/>
              </a:rPr>
            </a:br>
            <a:r>
              <a:rPr lang="ru-RU" sz="6600" b="1" smtClean="0">
                <a:solidFill>
                  <a:srgbClr val="FFFFFF"/>
                </a:solidFill>
                <a:latin typeface="Gabriola" panose="04040605051002020d02" pitchFamily="82" charset="0"/>
              </a:rPr>
              <a:t>          Герои в нашей памяти</a:t>
            </a:r>
            <a:r>
              <a:rPr lang="ru-RU" sz="6600" b="1">
                <a:solidFill>
                  <a:srgbClr val="FFFFFF"/>
                </a:solidFill>
                <a:latin typeface="Gabriola" panose="04040605051002020d02" pitchFamily="82" charset="0"/>
              </a:rPr>
              <a:t> </a:t>
            </a:r>
            <a:r>
              <a:rPr lang="ru-RU" sz="6600" b="1" smtClean="0">
                <a:solidFill>
                  <a:srgbClr val="FFFFFF"/>
                </a:solidFill>
                <a:latin typeface="Gabriola" panose="04040605051002020d02" pitchFamily="82" charset="0"/>
              </a:rPr>
              <a:t>живут!</a:t>
            </a:r>
            <a:endParaRPr lang="ru-RU" sz="6600" b="1">
              <a:solidFill>
                <a:srgbClr val="FFFFFF"/>
              </a:solidFill>
              <a:latin typeface="Gabriola" panose="04040605051002020d02" pitchFamily="82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C3BB99D-1B03-4B58-B183-D6F86A24B7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29265" y="767602"/>
            <a:ext cx="8403819" cy="202872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</a:pPr>
            <a:endParaRPr lang="ru-RU" sz="4000">
              <a:solidFill>
                <a:srgbClr val="FFFFFF"/>
              </a:solidFill>
              <a:latin typeface="Gabriola" panose="04040605051002020d02" pitchFamily="82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225057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xmlns="" id="{3C3BB99D-1B03-4B58-B183-D6F86A24B7D2}"/>
              </a:ext>
            </a:extLst>
          </p:cNvPr>
          <p:cNvSpPr txBox="1"/>
          <p:nvPr/>
        </p:nvSpPr>
        <p:spPr>
          <a:xfrm>
            <a:off x="423006" y="692922"/>
            <a:ext cx="10953447" cy="118159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320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cs typeface="Arial" panose="020b0604020202020204" pitchFamily="34" charset="0"/>
              </a:rPr>
              <a:t>Музейный уголок памяти ВОВ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smtClean="0">
              <a:solidFill>
                <a:schemeClr val="tx2">
                  <a:lumMod val="50000"/>
                </a:schemeClr>
              </a:solidFill>
              <a:latin typeface="Arial Black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b="1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3200" b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-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b="1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buNone/>
            </a:pPr>
            <a:endParaRPr lang="ru-RU" sz="3200" b="1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320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4800" b="1">
              <a:solidFill>
                <a:schemeClr val="tx2">
                  <a:lumMod val="50000"/>
                </a:schemeClr>
              </a:solidFill>
              <a:latin typeface="Arial Black" pitchFamily="34" charset="0"/>
              <a:cs typeface="Arial" panose="020b0604020202020204" pitchFamily="34" charset="0"/>
            </a:endParaRPr>
          </a:p>
        </p:txBody>
      </p:sp>
      <p:pic>
        <p:nvPicPr>
          <p:cNvPr id="5123" name="Picture 3" descr="D:\Desktop\музей реестр\СВО\IMG-20240509-WA0220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73266" y="1387855"/>
            <a:ext cx="5109275" cy="2965775"/>
          </a:xfrm>
          <a:prstGeom prst="rect">
            <a:avLst/>
          </a:prstGeom>
          <a:noFill/>
        </p:spPr>
      </p:pic>
      <p:pic>
        <p:nvPicPr>
          <p:cNvPr id="5124" name="Picture 4" descr="D:\Desktop\музей реестр\СВО\IMG-20240507-WA0032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6158133" y="1394935"/>
            <a:ext cx="5641384" cy="2954363"/>
          </a:xfrm>
          <a:prstGeom prst="rect">
            <a:avLst/>
          </a:prstGeom>
          <a:noFill/>
        </p:spPr>
      </p:pic>
      <p:pic>
        <p:nvPicPr>
          <p:cNvPr id="5125" name="Picture 5" descr="D:\Desktop\музей реестр\СВО\IMG-20240509-WA0221.jpg"/>
          <p:cNvPicPr>
            <a:picLocks noChangeAspect="1" noChangeArrowheads="1"/>
          </p:cNvPicPr>
          <p:nvPr/>
        </p:nvPicPr>
        <p:blipFill>
          <a:blip r:embed="rId5"/>
          <a:srcRect t="1476" r="15339"/>
          <a:stretch>
            <a:fillRect/>
          </a:stretch>
        </p:blipFill>
        <p:spPr bwMode="auto">
          <a:xfrm>
            <a:off x="6192061" y="4277952"/>
            <a:ext cx="5579389" cy="2456480"/>
          </a:xfrm>
          <a:prstGeom prst="rect">
            <a:avLst/>
          </a:prstGeom>
          <a:noFill/>
        </p:spPr>
      </p:pic>
      <p:pic>
        <p:nvPicPr>
          <p:cNvPr id="5130" name="Picture 10" descr="C:\Users\Home\Downloads\IMG-20240702-WA0041.jpg"/>
          <p:cNvPicPr>
            <a:picLocks noChangeAspect="1" noChangeArrowheads="1"/>
          </p:cNvPicPr>
          <p:nvPr/>
        </p:nvPicPr>
        <p:blipFill>
          <a:blip r:embed="rId6"/>
          <a:srcRect t="5583" r="1819" b="11102"/>
          <a:stretch>
            <a:fillRect/>
          </a:stretch>
        </p:blipFill>
        <p:spPr bwMode="auto">
          <a:xfrm>
            <a:off x="741404" y="4300152"/>
            <a:ext cx="5066271" cy="25578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48607884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xmlns="" id="{3C3BB99D-1B03-4B58-B183-D6F86A24B7D2}"/>
              </a:ext>
            </a:extLst>
          </p:cNvPr>
          <p:cNvSpPr txBox="1"/>
          <p:nvPr/>
        </p:nvSpPr>
        <p:spPr>
          <a:xfrm>
            <a:off x="423006" y="692922"/>
            <a:ext cx="11264409" cy="118159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320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cs typeface="Arial" panose="020b0604020202020204" pitchFamily="34" charset="0"/>
              </a:rPr>
              <a:t>Музейный уголок памяти ВОВ </a:t>
            </a: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320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cs typeface="Arial" panose="020b0604020202020204" pitchFamily="34" charset="0"/>
              </a:rPr>
              <a:t>выставка картин о ВОВ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smtClean="0">
              <a:solidFill>
                <a:schemeClr val="tx2">
                  <a:lumMod val="50000"/>
                </a:schemeClr>
              </a:solidFill>
              <a:latin typeface="Arial Black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b="1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3200" b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b="1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buNone/>
            </a:pPr>
            <a:endParaRPr lang="ru-RU" sz="3200" b="1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320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4800" b="1">
              <a:solidFill>
                <a:schemeClr val="tx2">
                  <a:lumMod val="50000"/>
                </a:schemeClr>
              </a:solidFill>
              <a:latin typeface="Arial Black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D:\Desktop\музей реестр\СВО\IMG-20240507-WA0074.jpg"/>
          <p:cNvPicPr>
            <a:picLocks noChangeAspect="1" noChangeArrowheads="1"/>
          </p:cNvPicPr>
          <p:nvPr/>
        </p:nvPicPr>
        <p:blipFill>
          <a:blip r:embed="rId3"/>
          <a:srcRect t="13786"/>
          <a:stretch>
            <a:fillRect/>
          </a:stretch>
        </p:blipFill>
        <p:spPr bwMode="auto">
          <a:xfrm>
            <a:off x="6162595" y="3811281"/>
            <a:ext cx="5447980" cy="2950670"/>
          </a:xfrm>
          <a:prstGeom prst="rect">
            <a:avLst/>
          </a:prstGeom>
          <a:noFill/>
        </p:spPr>
      </p:pic>
      <p:pic>
        <p:nvPicPr>
          <p:cNvPr id="6147" name="Picture 3" descr="D:\Desktop\музей реестр\СВО\IMG-20240508-WA0061.jpg"/>
          <p:cNvPicPr>
            <a:picLocks noChangeAspect="1" noChangeArrowheads="1"/>
          </p:cNvPicPr>
          <p:nvPr/>
        </p:nvPicPr>
        <p:blipFill>
          <a:blip r:embed="rId4"/>
          <a:srcRect l="6297" t="26515" r="1802" b="17367"/>
          <a:stretch>
            <a:fillRect/>
          </a:stretch>
        </p:blipFill>
        <p:spPr bwMode="auto">
          <a:xfrm>
            <a:off x="6202421" y="1387737"/>
            <a:ext cx="5375407" cy="2461846"/>
          </a:xfrm>
          <a:prstGeom prst="rect">
            <a:avLst/>
          </a:prstGeom>
          <a:noFill/>
        </p:spPr>
      </p:pic>
      <p:pic>
        <p:nvPicPr>
          <p:cNvPr id="6148" name="Picture 4" descr="D:\Desktop\музей реестр\СВО\IMG-20240507-WA0065.jpg"/>
          <p:cNvPicPr>
            <a:picLocks noChangeAspect="1" noChangeArrowheads="1"/>
          </p:cNvPicPr>
          <p:nvPr/>
        </p:nvPicPr>
        <p:blipFill>
          <a:blip r:embed="rId5"/>
          <a:srcRect t="27163" r="-1001"/>
          <a:stretch>
            <a:fillRect/>
          </a:stretch>
        </p:blipFill>
        <p:spPr bwMode="auto">
          <a:xfrm>
            <a:off x="1137236" y="2067124"/>
            <a:ext cx="4546965" cy="43720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48607884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xmlns="" id="{3C3BB99D-1B03-4B58-B183-D6F86A24B7D2}"/>
              </a:ext>
            </a:extLst>
          </p:cNvPr>
          <p:cNvSpPr txBox="1"/>
          <p:nvPr/>
        </p:nvSpPr>
        <p:spPr>
          <a:xfrm>
            <a:off x="0" y="692922"/>
            <a:ext cx="11994292" cy="118159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320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cs typeface="Arial" panose="020b0604020202020204" pitchFamily="34" charset="0"/>
              </a:rPr>
              <a:t>Музейный уголок</a:t>
            </a:r>
            <a:r>
              <a:rPr lang="ru-RU" sz="3200" b="1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, посвящённый погибшим участникам СВО при исполнении воинского долга</a:t>
            </a:r>
            <a:endParaRPr lang="ru-RU" sz="3200" smtClean="0">
              <a:solidFill>
                <a:schemeClr val="tx2">
                  <a:lumMod val="50000"/>
                </a:schemeClr>
              </a:solidFill>
              <a:latin typeface="Arial Black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smtClean="0">
              <a:solidFill>
                <a:schemeClr val="tx2">
                  <a:lumMod val="50000"/>
                </a:schemeClr>
              </a:solidFill>
              <a:latin typeface="Arial Black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b="1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3200" b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b="1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buNone/>
            </a:pPr>
            <a:endParaRPr lang="ru-RU" sz="3200" b="1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320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320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4800" b="1">
              <a:solidFill>
                <a:schemeClr val="tx2">
                  <a:lumMod val="50000"/>
                </a:schemeClr>
              </a:solidFill>
              <a:latin typeface="Arial Black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D:\Desktop\музей реестр\СВО\мемориальная доска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88367" y="2391645"/>
            <a:ext cx="5522976" cy="4128425"/>
          </a:xfrm>
          <a:prstGeom prst="rect">
            <a:avLst/>
          </a:prstGeom>
          <a:noFill/>
        </p:spPr>
      </p:pic>
      <p:pic>
        <p:nvPicPr>
          <p:cNvPr id="7171" name="Picture 3" descr="D:\Desktop\музей реестр\СВО\уголок СВО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6126480" y="2346959"/>
            <a:ext cx="5440680" cy="40107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48607884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003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9380" y="220941"/>
            <a:ext cx="7968509" cy="123224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1892" y="2017025"/>
            <a:ext cx="8212016" cy="3914437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951892" y="2201663"/>
            <a:ext cx="3402623" cy="334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302987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58" b="89831" l="10000" r="98125">
                        <a14:foregroundMark x1="82891" y1="25953" x2="83672" y2="52225"/>
                        <a14:foregroundMark x1="91563" y1="46928" x2="91641" y2="69280"/>
                        <a14:foregroundMark x1="79453" y1="47564" x2="83594" y2="77225"/>
                        <a14:foregroundMark x1="94844" y1="50530" x2="96563" y2="74470"/>
                        <a14:foregroundMark x1="79922" y1="48941" x2="80938" y2="43856"/>
                        <a14:foregroundMark x1="80078" y1="74470" x2="80156" y2="76695"/>
                        <a14:foregroundMark x1="77500" y1="45763" x2="77891" y2="53178"/>
                        <a14:foregroundMark x1="76484" y1="44068" x2="77188" y2="50953"/>
                        <a14:foregroundMark x1="77578" y1="57521" x2="76641" y2="71292"/>
                        <a14:backgroundMark x1="75469" y1="39936" x2="74453" y2="72458"/>
                        <a14:backgroundMark x1="28516" y1="23623" x2="61406" y2="26483"/>
                        <a14:backgroundMark x1="36094" y1="44280" x2="53906" y2="39831"/>
                        <a14:backgroundMark x1="29453" y1="59534" x2="50391" y2="62182"/>
                      </a14:backgroundRemoval>
                    </a14:imgEffect>
                  </a14:imgLayer>
                </a14:imgProps>
              </a:ext>
            </a:extLst>
          </a:blip>
          <a:srcRect l="73560" t="5833" r="1497" b="22042"/>
          <a:stretch>
            <a:fillRect/>
          </a:stretch>
        </p:blipFill>
        <p:spPr>
          <a:xfrm>
            <a:off x="7599608" y="-1490547"/>
            <a:ext cx="4297680" cy="8113977"/>
          </a:xfrm>
          <a:prstGeom prst="rect">
            <a:avLst/>
          </a:prstGeom>
        </p:spPr>
      </p:pic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xmlns="" id="{3C3BB99D-1B03-4B58-B183-D6F86A24B7D2}"/>
              </a:ext>
            </a:extLst>
          </p:cNvPr>
          <p:cNvSpPr txBox="1"/>
          <p:nvPr/>
        </p:nvSpPr>
        <p:spPr>
          <a:xfrm>
            <a:off x="634475" y="1451874"/>
            <a:ext cx="6750336" cy="332641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4400" b="1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ХАМЗИН 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4400" b="1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АДЕЛЬ 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4400" b="1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ИСКАНДЕРОВИЧ</a:t>
            </a:r>
            <a:endParaRPr lang="ru-RU" sz="4400" b="1">
              <a:solidFill>
                <a:schemeClr val="tx2">
                  <a:lumMod val="50000"/>
                </a:schemeClr>
              </a:solidFill>
              <a:latin typeface="Arial Black" panose="020b0a04020102020204" pitchFamily="34" charset="0"/>
              <a:cs typeface="Times New Roman" pitchFamily="18" charset="0"/>
            </a:endParaRP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xmlns="" id="{3C3BB99D-1B03-4B58-B183-D6F86A24B7D2}"/>
              </a:ext>
            </a:extLst>
          </p:cNvPr>
          <p:cNvSpPr txBox="1"/>
          <p:nvPr/>
        </p:nvSpPr>
        <p:spPr>
          <a:xfrm>
            <a:off x="984445" y="4520778"/>
            <a:ext cx="6946509" cy="202872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400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16</a:t>
            </a:r>
            <a:r>
              <a:rPr lang="tt-RU" sz="400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.</a:t>
            </a:r>
            <a:r>
              <a:rPr lang="en-US" sz="400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05</a:t>
            </a:r>
            <a:r>
              <a:rPr lang="tt-RU" sz="400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.</a:t>
            </a:r>
            <a:r>
              <a:rPr lang="en-US" sz="400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1993-</a:t>
            </a:r>
            <a:r>
              <a:rPr lang="ru-RU" sz="400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28.02.2023</a:t>
            </a:r>
            <a:endParaRPr lang="ru-RU" sz="4000">
              <a:solidFill>
                <a:schemeClr val="tx2">
                  <a:lumMod val="50000"/>
                </a:schemeClr>
              </a:solidFill>
              <a:latin typeface="Arial Black" panose="020b0a04020102020204" pitchFamily="34" charset="0"/>
              <a:cs typeface="Times New Roman" pitchFamily="18" charset="0"/>
            </a:endParaRPr>
          </a:p>
        </p:txBody>
      </p:sp>
      <p:pic>
        <p:nvPicPr>
          <p:cNvPr id="1026" name="Picture 2" descr="D:\Desktop\музей реестр\IMG-20240224-WA0122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68669893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39439" y="242646"/>
            <a:ext cx="1011312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Принятие военной присяги-клятва воина на верность Родине-России</a:t>
            </a:r>
          </a:p>
          <a:p>
            <a:pPr algn="ctr"/>
            <a:endParaRPr lang="ru-RU" sz="2800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C:\Users\СОШ №171\Desktop\Адель фото\168067152903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36431" y="3110753"/>
            <a:ext cx="5936166" cy="2752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583943" y="1608168"/>
            <a:ext cx="61446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Полон мужества, полон </a:t>
            </a:r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отваги,</a:t>
            </a:r>
          </a:p>
          <a:p>
            <a:pPr algn="just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Русский солдат-боец.</a:t>
            </a:r>
          </a:p>
          <a:p>
            <a:pPr algn="just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верны мы военной присяге</a:t>
            </a:r>
          </a:p>
          <a:p>
            <a:pPr algn="just"/>
            <a:r>
              <a:rPr 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 последних ударов сердец</a:t>
            </a:r>
          </a:p>
        </p:txBody>
      </p:sp>
      <p:pic>
        <p:nvPicPr>
          <p:cNvPr id="6149" name="Picture 5" descr="C:\Users\СОШ №171\Downloads\168069925306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06442" y="1477698"/>
            <a:ext cx="2898423" cy="1546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9863094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-594"/>
            <a:ext cx="12193057" cy="6858594"/>
          </a:xfrm>
          <a:prstGeom prst="rect">
            <a:avLst/>
          </a:prstGeom>
        </p:spPr>
      </p:pic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xmlns="" id="{3C3BB99D-1B03-4B58-B183-D6F86A24B7D2}"/>
              </a:ext>
            </a:extLst>
          </p:cNvPr>
          <p:cNvSpPr txBox="1"/>
          <p:nvPr/>
        </p:nvSpPr>
        <p:spPr>
          <a:xfrm>
            <a:off x="423007" y="692922"/>
            <a:ext cx="10720274" cy="118159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sz="4800" b="1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D:\Desktop\музей реестр\СВО\Screenshot_20231115_172038_WhatsApp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886201" y="563880"/>
            <a:ext cx="3611880" cy="5899947"/>
          </a:xfrm>
          <a:prstGeom prst="rect">
            <a:avLst/>
          </a:prstGeom>
          <a:noFill/>
        </p:spPr>
      </p:pic>
      <p:pic>
        <p:nvPicPr>
          <p:cNvPr id="4099" name="Picture 3" descr="D:\Desktop\музей реестр\СВО\Screenshot_20231115_172111_WhatsApp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350521" y="568558"/>
            <a:ext cx="3550920" cy="5935403"/>
          </a:xfrm>
          <a:prstGeom prst="rect">
            <a:avLst/>
          </a:prstGeom>
          <a:noFill/>
        </p:spPr>
      </p:pic>
      <p:pic>
        <p:nvPicPr>
          <p:cNvPr id="4100" name="Picture 4" descr="D:\Desktop\музей реестр\СВО\Screenshot_20231115_172200_WhatsApp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7495894" y="594360"/>
            <a:ext cx="3979825" cy="5867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48607884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Произвольный</PresentationFormat>
  <Paragraphs>75</Paragraphs>
  <Slides>21</Slides>
  <Notes>0</Notes>
  <TotalTime>281</TotalTime>
  <HiddenSlides>0</HiddenSlides>
  <MMClips>0</MMClips>
  <ScaleCrop>0</ScaleCrop>
  <HeadingPairs>
    <vt:vector baseType="variant" size="6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baseType="lpstr" size="28">
      <vt:lpstr>Arial</vt:lpstr>
      <vt:lpstr>Calibri Light</vt:lpstr>
      <vt:lpstr>Calibri</vt:lpstr>
      <vt:lpstr>Arial Black</vt:lpstr>
      <vt:lpstr>Times New Roman</vt:lpstr>
      <vt:lpstr>Gabriola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Герои никогда не умирают,          Герои в нашей памяти живут!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Герои никогда не умирают,          Герои в нашей памяти живут!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Презентация PowerPoint</dc:title>
  <dc:creator>ICL</dc:creator>
  <cp:lastModifiedBy>СОШ №171</cp:lastModifiedBy>
  <cp:revision>29</cp:revision>
  <dcterms:created xsi:type="dcterms:W3CDTF">2024-02-27T06:48:05Z</dcterms:created>
  <dcterms:modified xsi:type="dcterms:W3CDTF">2025-11-18T07:29:41Z</dcterms:modified>
</cp:coreProperties>
</file>